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66" r:id="rId2"/>
    <p:sldId id="263" r:id="rId3"/>
    <p:sldId id="265" r:id="rId4"/>
    <p:sldId id="257" r:id="rId5"/>
    <p:sldId id="259" r:id="rId6"/>
    <p:sldId id="260" r:id="rId7"/>
    <p:sldId id="261" r:id="rId8"/>
    <p:sldId id="262" r:id="rId9"/>
    <p:sldId id="268" r:id="rId10"/>
    <p:sldId id="267" r:id="rId11"/>
    <p:sldId id="269" r:id="rId12"/>
    <p:sldId id="270" r:id="rId13"/>
  </p:sldIdLst>
  <p:sldSz cx="12192000" cy="6858000"/>
  <p:notesSz cx="6858000" cy="9144000"/>
  <p:defaultTextStyle>
    <a:defPPr>
      <a:defRPr lang="en-S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982FED-E6E2-04F4-AC3C-A325494B8846}" v="47" dt="2024-12-02T00:07:19.747"/>
    <p1510:client id="{B9BB7A72-C3E7-D278-AC80-72329344D805}" v="141" dt="2024-12-02T23:17:03.795"/>
    <p1510:client id="{CA4CFD5D-4D54-F941-8415-CB0F2730DA05}" v="328" dt="2024-12-02T22:57:00.879"/>
    <p1510:client id="{CE832A38-13C5-5630-F90F-F158BD19E3B5}" v="1439" dt="2024-12-02T03:15:38.3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4406-9FC5-ACFE-893D-D4EADEB1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745440"/>
            <a:ext cx="8132227" cy="3559859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AF19C-C14B-F137-2DE9-19924590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08" y="4669316"/>
            <a:ext cx="8132227" cy="135048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6A999-B8D4-1774-9F1B-9F9FE1B3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FigureOut">
              <a:rPr lang="en-US" dirty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5D5D-2AE2-6F91-D1EB-6DD8FC3C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029E4-3A4E-970A-17A8-1E17D37D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013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DEBC-9F49-FA9D-D13C-DB380A62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451"/>
            <a:ext cx="10875953" cy="1214650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0CB13-23E6-D711-450C-A85A0CB99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5467" y="1972101"/>
            <a:ext cx="10848873" cy="40476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BB7B-5C14-76DB-FEA8-3DBC09A9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FigureOut">
              <a:rPr lang="en-US" dirty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C13CC-29B3-9FDC-C746-D5D65CC2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2A12-895F-E9BE-5289-4E0411BD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55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17614-2270-537D-8B09-6CB65016A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9496" y="755981"/>
            <a:ext cx="2277552" cy="5338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98B5-885C-CBB1-A858-76F65F7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755981"/>
            <a:ext cx="8230086" cy="53383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DAFE-6A83-FB7D-72DF-232EFE20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FigureOut">
              <a:rPr lang="en-US" dirty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41CCF-A3CD-506E-3AAE-CAEFA8C1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DD9D-25C2-0EDF-A6F4-71946D5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71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22A-1F6D-0DE5-E04A-DC466353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ADD6F-7C93-3CD3-AC8D-28A78787C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06E74-14FC-84D9-4B41-7D9FB0D5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FigureOut">
              <a:rPr lang="en-US" dirty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A7DC-6292-6181-949E-F8BC3FA1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5C6-EADC-E072-B19B-49BB11DF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660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2054-1AE7-534F-0CFE-1F0628A0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8EC2A-45C7-131C-0F4A-56E62EB02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A323-2679-E978-8856-2FEBE8F5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FigureOut">
              <a:rPr lang="en-US" dirty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1DC2-625E-0477-BF8C-F3CDDCE4B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1A644-D449-E464-C2DF-F045A518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630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2719-44A3-3EE8-D757-F0E0F963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0DC2-69F2-A056-508C-F5138E71F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2243E-0673-54F2-5B38-DF5D2C73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46B7D-7BAF-8DE9-FB5A-282908B0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FigureOut">
              <a:rPr lang="en-US" dirty="0"/>
              <a:t>8/6/2025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99017-BDD7-56C7-43AE-4B86AC78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E7D63-14BF-E333-B350-75DA58E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78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7F72-3970-859F-C268-E9940EF2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37CC6-89B8-3CF3-6973-1B5B71782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961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0EB0-E35B-DA3D-B6A1-2422B01C6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15D0-F178-1506-0E61-C8FFDF9BD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8633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B421-A65A-A7DC-40A7-D8B76F9C3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8633" y="2678596"/>
            <a:ext cx="4571287" cy="35067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F5675-5329-D2DB-FAFF-700D076C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FigureOut">
              <a:rPr lang="en-US" dirty="0"/>
              <a:t>8/6/2025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92A97-07D9-5E5C-2A31-3B7D764C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26143-8FEE-0ABD-25C7-C34AF656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56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6EFE-D86C-B076-D4D1-FAD1883E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766"/>
            <a:ext cx="7240293" cy="354753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F3B23-C631-4B62-3211-30222ABE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FigureOut">
              <a:rPr lang="en-US" dirty="0"/>
              <a:t>8/6/2025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A1FB-EA0D-F6A3-A4EB-001AA082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671B7-A902-587D-89D0-ECFB738F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090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A27D49-E5B4-0E67-FCFC-62A04E70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FigureOut">
              <a:rPr lang="en-US" dirty="0"/>
              <a:t>8/6/2025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E4B02-DD32-C63F-6FEE-BC36E2EF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5FA8B-18F7-7DDC-74E0-B1C7139E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35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D42A-8FC3-F6BE-4CF7-1490DE4FD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95" y="766636"/>
            <a:ext cx="3951745" cy="151062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2BAA-1CCB-696D-D506-5E1747080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702452"/>
            <a:ext cx="6249988" cy="5317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3C3E7-B970-EF6C-A6D3-6CB81C948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32464-D130-7DA0-050D-B444566B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FigureOut">
              <a:rPr lang="en-US" dirty="0"/>
              <a:t>8/6/2025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B3B4-209E-187A-6F86-2F2EAD9F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A2A86-6CB1-F027-66AC-8EBFA9D0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24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8F49-A418-C21F-25DC-E4C2E171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2" y="765850"/>
            <a:ext cx="3995693" cy="17747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8CDE2-0C1B-D3BE-F399-98D983EF4534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05400" y="838200"/>
            <a:ext cx="6249988" cy="51815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86322-CA2D-A634-C10E-4F22BCE48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552699"/>
            <a:ext cx="3736563" cy="3467099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0DD6-F55F-4437-DEC5-FA60285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/>
          <a:lstStyle/>
          <a:p>
            <a:fld id="{3220A08F-2B1D-4498-A043-7C299B1C2561}" type="datetimeFigureOut">
              <a:rPr lang="en-US" dirty="0"/>
              <a:t>8/6/2025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B46D7-EE7C-E399-6A6B-18237228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1B808-3207-D755-3B0B-E1D8814B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03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F45E2-9197-4E34-029A-725ADAC0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620202"/>
            <a:ext cx="9956747" cy="1438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CC19E-63FE-1D76-2550-01FD9A6D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467" y="2306781"/>
            <a:ext cx="9956747" cy="3870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FA067-55BA-33CD-E6F2-B24B2D5D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0137" y="63202"/>
            <a:ext cx="2743200" cy="318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67E9B64-DC09-41C8-9DE3-DA74AF8D2F97}" type="datetimeFigureOut">
              <a:rPr lang="en-US" dirty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5EAE2-7EF5-FFAA-CD74-AA63C671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44016" y="6424761"/>
            <a:ext cx="405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C1A-2539-3AE9-11EA-B87D22E62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395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6E91CC32-6A6B-4E2E-BBA1-6864F305DA2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11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528">
          <p15:clr>
            <a:srgbClr val="F26B43"/>
          </p15:clr>
        </p15:guide>
        <p15:guide id="19" orient="horz" pos="2160">
          <p15:clr>
            <a:srgbClr val="F26B43"/>
          </p15:clr>
        </p15:guide>
        <p15:guide id="20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X86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DCA1C-A1F6-5895-C663-F1C581A7C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/>
          <a:p>
            <a:r>
              <a:rPr lang="en-SV"/>
              <a:t>Analyzing File Processing Time Using  A 2X2X3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FFA50-5164-639E-4575-2744DD7A5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/>
          <a:p>
            <a:r>
              <a:rPr lang="en-US"/>
              <a:t>Coleton Grossman</a:t>
            </a:r>
          </a:p>
          <a:p>
            <a:r>
              <a:rPr lang="en-US"/>
              <a:t>Pedro Castro</a:t>
            </a:r>
          </a:p>
          <a:p>
            <a:endParaRPr lang="en-S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84D20-7BBE-81B7-DF06-1ADD3B7466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57674D6-D8CA-2E48-9628-59F98EA603E9}" type="datetime1">
              <a:rPr lang="en-US" smtClean="0"/>
              <a:pPr>
                <a:spcAft>
                  <a:spcPts val="600"/>
                </a:spcAft>
              </a:pPr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C3679-A57B-8303-5AEF-C0736A34B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FF7CD-5D62-E79B-D7BD-93EC6FFE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00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B1C8-02D2-3761-2F8C-BE828D8D6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417" y="2100"/>
            <a:ext cx="4907561" cy="1282273"/>
          </a:xfrm>
        </p:spPr>
        <p:txBody>
          <a:bodyPr anchor="b">
            <a:normAutofit fontScale="90000"/>
          </a:bodyPr>
          <a:lstStyle/>
          <a:p>
            <a:r>
              <a:rPr lang="en-US" sz="4400">
                <a:solidFill>
                  <a:srgbClr val="FFFFFF"/>
                </a:solidFill>
                <a:latin typeface="Times New Roman"/>
                <a:cs typeface="Times New Roman"/>
              </a:rPr>
              <a:t>Work With Contrasts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6FA323-B741-1748-DB36-528975F6DE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8D43D4A-17A7-4A22-AB17-8B29E8EADA00}" type="datetime1">
              <a:rPr lang="en-SV"/>
              <a:pPr>
                <a:spcAft>
                  <a:spcPts val="600"/>
                </a:spcAft>
              </a:pPr>
              <a:t>08/06/2025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2D5F85-5C3B-F0F4-EEA6-D4C28C28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10D61E-EE00-02F8-80A7-41DFD4651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dirty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06F88828-2F06-E8C7-A331-1974F8DBA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78" y="1286932"/>
            <a:ext cx="4164189" cy="2844802"/>
          </a:xfrm>
          <a:prstGeom prst="rect">
            <a:avLst/>
          </a:prstGeom>
        </p:spPr>
      </p:pic>
      <p:pic>
        <p:nvPicPr>
          <p:cNvPr id="7" name="Picture 6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FF50991B-1A0A-7114-24D8-8C9680284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0555" y="4138194"/>
            <a:ext cx="4430889" cy="1876551"/>
          </a:xfrm>
          <a:prstGeom prst="rect">
            <a:avLst/>
          </a:prstGeom>
        </p:spPr>
      </p:pic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226BA20-7AAE-EB20-DC87-9AA1E566D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8611" y="1288245"/>
            <a:ext cx="5122333" cy="26305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26C116-D621-780E-5D10-29D07BF20674}"/>
              </a:ext>
            </a:extLst>
          </p:cNvPr>
          <p:cNvSpPr txBox="1"/>
          <p:nvPr/>
        </p:nvSpPr>
        <p:spPr>
          <a:xfrm>
            <a:off x="543441" y="4176232"/>
            <a:ext cx="22328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GPU/ Architecture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5D0D97-722C-9166-94C6-9EFE8B7B35EA}"/>
              </a:ext>
            </a:extLst>
          </p:cNvPr>
          <p:cNvSpPr txBox="1"/>
          <p:nvPr/>
        </p:nvSpPr>
        <p:spPr>
          <a:xfrm>
            <a:off x="4182139" y="6096000"/>
            <a:ext cx="25163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File Size/ Architecture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AFE44F-7AD0-C7C8-7638-D972F1EDA210}"/>
              </a:ext>
            </a:extLst>
          </p:cNvPr>
          <p:cNvSpPr txBox="1"/>
          <p:nvPr/>
        </p:nvSpPr>
        <p:spPr>
          <a:xfrm>
            <a:off x="8730511" y="4040372"/>
            <a:ext cx="199655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File Size/GPU Count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793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03409-2DED-CDCD-4413-9B5878C3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475AB-6923-E5F8-F9E9-0568F5F79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Significant Effect Found For Architecture.</a:t>
            </a:r>
          </a:p>
          <a:p>
            <a:r>
              <a:rPr lang="en-US"/>
              <a:t>Significant Three Way Interaction, No Proof Found Through Contrast or Graphical Methods</a:t>
            </a:r>
          </a:p>
          <a:p>
            <a:r>
              <a:rPr lang="en-US"/>
              <a:t>No Quadratic Term Found For GPU Size</a:t>
            </a:r>
          </a:p>
          <a:p>
            <a:r>
              <a:rPr lang="en-US"/>
              <a:t>No Significant Difference Between Levels of GPU, Architecture , or File Size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4E7AF-1235-F0C6-BD31-9F1F3E139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90321-83B6-4DA1-A3DF-3FA2A198C376}" type="datetime1">
              <a:rPr lang="en-SV"/>
              <a:t>08/06/2025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6B663-F58D-B8C8-362F-9C2D8D3F1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28FE2-042B-7ED3-703B-2E6F78F17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11</a:t>
            </a:fld>
            <a:endParaRPr lang="en-US"/>
          </a:p>
        </p:txBody>
      </p:sp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9956CA3-0F1B-BE1C-0DAF-3DF76AB33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113" y="5072253"/>
            <a:ext cx="6096000" cy="1247775"/>
          </a:xfrm>
          <a:prstGeom prst="rect">
            <a:avLst/>
          </a:prstGeom>
        </p:spPr>
      </p:pic>
      <p:pic>
        <p:nvPicPr>
          <p:cNvPr id="8" name="Picture 7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B2157EF4-35E5-70EC-0A2F-AF56FD902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0403" y="5263809"/>
            <a:ext cx="5290144" cy="864009"/>
          </a:xfrm>
          <a:prstGeom prst="rect">
            <a:avLst/>
          </a:prstGeom>
        </p:spPr>
      </p:pic>
      <p:pic>
        <p:nvPicPr>
          <p:cNvPr id="9" name="Picture 8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CFB74A0E-2EEA-A364-5065-004EE0AFA0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5871" y="513139"/>
            <a:ext cx="6096000" cy="1555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BC047F4-1D45-3033-54D7-52DACA43E798}"/>
              </a:ext>
            </a:extLst>
          </p:cNvPr>
          <p:cNvSpPr txBox="1"/>
          <p:nvPr/>
        </p:nvSpPr>
        <p:spPr>
          <a:xfrm>
            <a:off x="870365" y="6320550"/>
            <a:ext cx="435934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Linear/Quadratic Contrast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C55309-FEE7-31A1-34F3-C61187984B6D}"/>
              </a:ext>
            </a:extLst>
          </p:cNvPr>
          <p:cNvSpPr txBox="1"/>
          <p:nvPr/>
        </p:nvSpPr>
        <p:spPr>
          <a:xfrm>
            <a:off x="6367721" y="2008371"/>
            <a:ext cx="343786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GPU Contrast Tukey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E715B-4E93-CD61-9B92-70FA0B2C20EB}"/>
              </a:ext>
            </a:extLst>
          </p:cNvPr>
          <p:cNvSpPr txBox="1"/>
          <p:nvPr/>
        </p:nvSpPr>
        <p:spPr>
          <a:xfrm>
            <a:off x="6993860" y="6180015"/>
            <a:ext cx="34614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Architecture Tukey</a:t>
            </a:r>
          </a:p>
        </p:txBody>
      </p:sp>
    </p:spTree>
    <p:extLst>
      <p:ext uri="{BB962C8B-B14F-4D97-AF65-F5344CB8AC3E}">
        <p14:creationId xmlns:p14="http://schemas.microsoft.com/office/powerpoint/2010/main" val="1654277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C4C66-7A44-0A06-0003-8DA51F02A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5068" y="2987749"/>
            <a:ext cx="3561864" cy="882502"/>
          </a:xfrm>
        </p:spPr>
        <p:txBody>
          <a:bodyPr/>
          <a:lstStyle/>
          <a:p>
            <a:pPr algn="ctr"/>
            <a:r>
              <a:rPr lang="en-SV"/>
              <a:t>Questions?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4B4AC-92ED-68DB-9970-3F57859A9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6A7A9-30AE-D140-881B-7CF6B1616FD7}" type="datetime1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DE0F0-9A72-356A-3E94-8D9CACB6D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47FDE-2D88-EFBF-B6BF-DC292BC11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034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5A11E-96EE-44CC-1E6D-60AE02698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6898011" cy="850029"/>
          </a:xfrm>
        </p:spPr>
        <p:txBody>
          <a:bodyPr anchor="t">
            <a:normAutofit/>
          </a:bodyPr>
          <a:lstStyle/>
          <a:p>
            <a:r>
              <a:rPr lang="en-SV"/>
              <a:t>Purpose of Presentation</a:t>
            </a:r>
          </a:p>
        </p:txBody>
      </p:sp>
      <p:pic>
        <p:nvPicPr>
          <p:cNvPr id="1026" name="Picture 2" descr="AArch64 - Wikipedia">
            <a:extLst>
              <a:ext uri="{FF2B5EF4-FFF2-40B4-BE49-F238E27FC236}">
                <a16:creationId xmlns:a16="http://schemas.microsoft.com/office/drawing/2014/main" id="{50218744-CD90-0D84-EF5C-7FE11E034B2E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3" r="21817" b="-2"/>
          <a:stretch/>
        </p:blipFill>
        <p:spPr bwMode="auto">
          <a:xfrm>
            <a:off x="1056961" y="2075250"/>
            <a:ext cx="4571288" cy="4101492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AD6DF-C80A-3E7D-EFDC-D6256B9D8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i="0" u="none" strike="noStrike">
                <a:effectLst/>
              </a:rPr>
              <a:t>- test the time performance and resource utilization differences across different </a:t>
            </a:r>
            <a:r>
              <a:rPr lang="en-US" u="none" strike="noStrike"/>
              <a:t>a</a:t>
            </a:r>
            <a:r>
              <a:rPr lang="en-US" b="0" i="0">
                <a:effectLst/>
              </a:rPr>
              <a:t>rchitecture</a:t>
            </a:r>
            <a:r>
              <a:rPr lang="en-US" b="0" i="0" u="none" strike="noStrike">
                <a:effectLst/>
              </a:rPr>
              <a:t> systems when processing different sized files utilizing various levels of GPU parallelism, to determine if there is an actual difference in processing time between them</a:t>
            </a:r>
          </a:p>
          <a:p>
            <a:pPr marL="0" indent="0">
              <a:buNone/>
            </a:pPr>
            <a:endParaRPr lang="en-US" b="0" i="0" u="none" strike="noStrike">
              <a:effectLst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43461-0017-09FF-F672-E3D47ABC3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4A132A8-3819-564E-83D0-14BFF16FC627}" type="datetime1">
              <a:rPr lang="en-US" smtClean="0"/>
              <a:pPr>
                <a:spcAft>
                  <a:spcPts val="600"/>
                </a:spcAft>
              </a:pPr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66244-A029-534E-4A8B-57FA4A36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3BF78-339F-FC4F-FE81-D8AB04C1D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55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4D721-AA6C-2950-E6D4-BD0545A2D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6563" y="766636"/>
            <a:ext cx="2072577" cy="658222"/>
          </a:xfrm>
        </p:spPr>
        <p:txBody>
          <a:bodyPr anchor="t">
            <a:normAutofit/>
          </a:bodyPr>
          <a:lstStyle/>
          <a:p>
            <a:pPr algn="ctr"/>
            <a:r>
              <a:rPr lang="en-SV"/>
              <a:t>Design  </a:t>
            </a:r>
            <a:endParaRPr lang="en-US"/>
          </a:p>
        </p:txBody>
      </p:sp>
      <p:pic>
        <p:nvPicPr>
          <p:cNvPr id="4" name="Picture 3" descr="A close-up of a chip&#10;&#10;Description automatically generated">
            <a:extLst>
              <a:ext uri="{FF2B5EF4-FFF2-40B4-BE49-F238E27FC236}">
                <a16:creationId xmlns:a16="http://schemas.microsoft.com/office/drawing/2014/main" id="{01D67752-5132-FF2F-CEB7-83FD2CFFA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105400" y="1759566"/>
            <a:ext cx="6249988" cy="320311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C3E7C-9776-85DA-4291-6F6FF7C0E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>
            <a:normAutofit/>
          </a:bodyPr>
          <a:lstStyle/>
          <a:p>
            <a:r>
              <a:rPr lang="en-US"/>
              <a:t>2x2x3 mixed-level complete factorial design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b="0" i="0" u="none" strike="noStrike">
                <a:effectLst/>
              </a:rPr>
              <a:t>architecture </a:t>
            </a:r>
            <a:r>
              <a:rPr lang="en-US" sz="1600"/>
              <a:t>s</a:t>
            </a:r>
            <a:r>
              <a:rPr lang="en-US" sz="1600" b="0" i="0" u="none" strike="noStrike">
                <a:effectLst/>
              </a:rPr>
              <a:t>ystem (2 levels: x86+64 and aarch64)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b="0" i="0" u="none" strike="noStrike">
                <a:effectLst/>
              </a:rPr>
              <a:t>File Size (2 levels: 0.5 GB, 2.75GB)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b="0" i="0" u="none" strike="noStrike">
                <a:effectLst/>
              </a:rPr>
              <a:t>GPU Thread Count (3 levels, (1 GPU, 2 GPU, 3 GPU))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/>
              <a:t>Three replication for each treatment combination</a:t>
            </a:r>
            <a:endParaRPr lang="en-US" sz="1600" b="0" i="0" u="none" strike="noStrike">
              <a:effectLst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sz="1600" b="0" i="0" u="none" strike="noStrike">
              <a:effectLst/>
            </a:endParaRPr>
          </a:p>
          <a:p>
            <a:endParaRPr lang="en-SV"/>
          </a:p>
        </p:txBody>
      </p: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F08E778C-D527-F641-C5B0-C0F7B5C713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EB50A14-B891-4462-AE62-DD08C12A906E}" type="datetime1">
              <a:rPr lang="en-US"/>
              <a:pPr>
                <a:spcAft>
                  <a:spcPts val="600"/>
                </a:spcAft>
              </a:pPr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C3504-F3AB-C8C7-D81F-330BD1EFD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FEF51-8E8E-7F17-DE3E-3A812D773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7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FE673-93F8-71BF-7477-08EFE2C31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Data Gathering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9A167-BD05-612C-B327-51A0AC179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A Python scripts designed to check computational performance by: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Creating </a:t>
            </a:r>
            <a:r>
              <a:rPr lang="en-US" err="1">
                <a:ea typeface="+mn-lt"/>
                <a:cs typeface="+mn-lt"/>
              </a:rPr>
              <a:t>Radomized</a:t>
            </a:r>
            <a:r>
              <a:rPr lang="en-US">
                <a:ea typeface="+mn-lt"/>
                <a:cs typeface="+mn-lt"/>
              </a:rPr>
              <a:t> Files utilized in both VMS in Google Cloud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Processing large files across multiple GPUs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Collecting real-time system metrics (CPU, memory, GPU utilization)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Testing different file sizes and GPU configurations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Generating comprehensive performance data</a:t>
            </a:r>
            <a:endParaRPr lang="en-US"/>
          </a:p>
          <a:p>
            <a:pPr>
              <a:buFont typeface="Calibri" panose="020B0604020202020204" pitchFamily="34" charset="0"/>
              <a:buChar char="-"/>
            </a:pP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D9025-E0AA-EB76-3E48-781B598E7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3CA4D-AD61-44E3-A5E0-E212776FBFB1}" type="datetime1">
              <a:rPr lang="en-SV"/>
              <a:t>08/06/2025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E51FF-7C74-7C53-4D59-35F2DAC5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AAC42-EE02-2375-29B5-E4D963320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82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3AD21-F543-CB1C-DEC1-BFC9ACB5D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51" y="330169"/>
            <a:ext cx="7240293" cy="3547534"/>
          </a:xfrm>
        </p:spPr>
        <p:txBody>
          <a:bodyPr>
            <a:normAutofit/>
          </a:bodyPr>
          <a:lstStyle/>
          <a:p>
            <a:r>
              <a:rPr lang="en-US" sz="4800">
                <a:latin typeface="Times New Roman"/>
                <a:cs typeface="Times New Roman"/>
              </a:rPr>
              <a:t>Checking Assumptions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0D63A3-F54B-21E8-0C46-B8C4D1618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BE356-6D83-4521-8EA5-2EF13FC05367}" type="datetime1">
              <a:rPr lang="en-SV"/>
              <a:t>08/06/2025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1E4458-200A-EC93-A6C8-A0EEE846D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CF471-E60D-BE28-3873-45BF397FC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5</a:t>
            </a:fld>
            <a:endParaRPr lang="en-US"/>
          </a:p>
        </p:txBody>
      </p:sp>
      <p:pic>
        <p:nvPicPr>
          <p:cNvPr id="6" name="Picture 5" descr="A graph with a line and a red line&#10;&#10;Description automatically generated">
            <a:extLst>
              <a:ext uri="{FF2B5EF4-FFF2-40B4-BE49-F238E27FC236}">
                <a16:creationId xmlns:a16="http://schemas.microsoft.com/office/drawing/2014/main" id="{48344221-3E4F-3AB6-9CC4-C60FF94A6C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535" y="1079306"/>
            <a:ext cx="5124450" cy="4962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EB9E0C-F073-715C-48C3-8905FEFD8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876" y="1079306"/>
            <a:ext cx="5124450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19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F5A37-3AF4-917A-BBCA-57962A5AB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379507"/>
            <a:ext cx="7240293" cy="3547534"/>
          </a:xfrm>
        </p:spPr>
        <p:txBody>
          <a:bodyPr>
            <a:normAutofit/>
          </a:bodyPr>
          <a:lstStyle/>
          <a:p>
            <a:r>
              <a:rPr lang="en-US" sz="5400">
                <a:latin typeface="Times New Roman"/>
                <a:cs typeface="Times New Roman"/>
              </a:rPr>
              <a:t>Box-Cox Attempt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C5EFFB-73B9-4D10-4A93-F0E43FB0E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D8E7E-0555-4A3D-A3D4-58D6BD2D77E7}" type="datetime1">
              <a:rPr lang="en-SV"/>
              <a:t>08/06/2025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DC0C69-2985-28E5-D961-A4E78CD30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D9E93B-438B-0E47-EAA6-A2B382A05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076218-33DB-B543-C619-7AE5D403E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751" y="1083598"/>
            <a:ext cx="5035845" cy="48502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CD4C56-B52A-AFA0-AA63-277EFA7E1F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333" y="1083597"/>
            <a:ext cx="5024032" cy="485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44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AA617-8930-315C-7412-F5B2543B1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15" y="438789"/>
            <a:ext cx="7240293" cy="3547534"/>
          </a:xfrm>
        </p:spPr>
        <p:txBody>
          <a:bodyPr>
            <a:normAutofit/>
          </a:bodyPr>
          <a:lstStyle/>
          <a:p>
            <a:r>
              <a:rPr lang="en-US" sz="5400">
                <a:latin typeface="Times New Roman"/>
                <a:cs typeface="Times New Roman"/>
              </a:rPr>
              <a:t>Test For Interactions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E66EC1-FE18-9BF5-6715-F27231FFE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86558-AD2D-4341-A327-B77BE5AF1EF1}" type="datetime1">
              <a:rPr lang="en-SV"/>
              <a:t>08/06/2025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B5DD5A-D857-2AC8-6338-FB4127E60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DE32E6-361B-6DBB-A876-DE5DE68F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7</a:t>
            </a:fld>
            <a:endParaRPr lang="en-US"/>
          </a:p>
        </p:txBody>
      </p:sp>
      <p:pic>
        <p:nvPicPr>
          <p:cNvPr id="6" name="Picture 5" descr="A black screen with white numbers&#10;&#10;Description automatically generated">
            <a:extLst>
              <a:ext uri="{FF2B5EF4-FFF2-40B4-BE49-F238E27FC236}">
                <a16:creationId xmlns:a16="http://schemas.microsoft.com/office/drawing/2014/main" id="{CBDE6854-1F5B-4EC9-E077-9FD68197B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5862" y="3991223"/>
            <a:ext cx="6096000" cy="25086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E52F68-FABE-E4D7-9941-10C949C4B761}"/>
              </a:ext>
            </a:extLst>
          </p:cNvPr>
          <p:cNvSpPr txBox="1"/>
          <p:nvPr/>
        </p:nvSpPr>
        <p:spPr>
          <a:xfrm>
            <a:off x="602511" y="1417674"/>
            <a:ext cx="5056372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Anova shows significant three-way interaction, but our model may be based upon incorrect assumptions of normality.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Let's examine a possible non-parametric method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68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D824B-1F18-FF4C-AEA0-D48B7B319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Permutation Methods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DDDED1-E552-E884-029B-05E462E28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C9469-DD92-40C8-A4DB-79BE12812311}" type="datetime1">
              <a:rPr lang="en-SV"/>
              <a:t>08/06/2025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3C2614-EFA3-2453-BCF9-FF30D6D5E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E158CD-A6F1-85EF-378E-DC35A133C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F91A0E-F441-2B87-9264-03750A8C2201}"/>
              </a:ext>
            </a:extLst>
          </p:cNvPr>
          <p:cNvSpPr txBox="1"/>
          <p:nvPr/>
        </p:nvSpPr>
        <p:spPr>
          <a:xfrm>
            <a:off x="507999" y="1724837"/>
            <a:ext cx="8742325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Permutation Tests Have Weaker Assumptions Than Conventional Anova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Permute Assignment To Treatment Groups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Calculate Test Statistic For Different Permutation UntilWe Have Approximation Of Distribution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Use This New Distribution To Find P-Value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  <p:pic>
        <p:nvPicPr>
          <p:cNvPr id="18" name="Picture 17" descr="A black screen with white numbers&#10;&#10;Description automatically generated">
            <a:extLst>
              <a:ext uri="{FF2B5EF4-FFF2-40B4-BE49-F238E27FC236}">
                <a16:creationId xmlns:a16="http://schemas.microsoft.com/office/drawing/2014/main" id="{A5F6143F-DCBA-AF00-3FBB-04CFF6D90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93" y="4100511"/>
            <a:ext cx="5319889" cy="23319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95CC1EB-E505-2B6B-7CC7-7E8107D69AA1}"/>
              </a:ext>
            </a:extLst>
          </p:cNvPr>
          <p:cNvSpPr txBox="1"/>
          <p:nvPr/>
        </p:nvSpPr>
        <p:spPr>
          <a:xfrm>
            <a:off x="425301" y="6426790"/>
            <a:ext cx="480827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Parametric Anova</a:t>
            </a:r>
          </a:p>
        </p:txBody>
      </p:sp>
      <p:pic>
        <p:nvPicPr>
          <p:cNvPr id="20" name="Picture 19" descr="A black screen with white numbers&#10;&#10;Description automatically generated">
            <a:extLst>
              <a:ext uri="{FF2B5EF4-FFF2-40B4-BE49-F238E27FC236}">
                <a16:creationId xmlns:a16="http://schemas.microsoft.com/office/drawing/2014/main" id="{938A3220-4993-B77F-6DA6-95D190437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675" y="3859481"/>
            <a:ext cx="5912884" cy="255917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A42C412-5FA8-51E6-9E7B-4CC857B3CB1D}"/>
              </a:ext>
            </a:extLst>
          </p:cNvPr>
          <p:cNvSpPr txBox="1"/>
          <p:nvPr/>
        </p:nvSpPr>
        <p:spPr>
          <a:xfrm>
            <a:off x="6952511" y="6426790"/>
            <a:ext cx="348511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/>
              <a:t>Permutation Anova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528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E02CB-E866-B4EB-0233-8251909A9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436527"/>
            <a:ext cx="9156289" cy="70848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5400" b="1">
                <a:latin typeface="Times New Roman"/>
                <a:cs typeface="Times New Roman"/>
              </a:rPr>
              <a:t>Interaction Plot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44C15-C199-82D5-360A-CBBF4B19A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C0DC1-92A5-4C23-8F24-AD5F1F375271}" type="datetime1">
              <a:rPr lang="en-SV"/>
              <a:t>08/06/2025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BC3E7-1A0C-CBCD-BF31-4993F0584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B2B57-C463-9FFA-8A93-7A1CD2CF8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8DA4DF-EA49-79D8-ED7C-79C599682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5" y="1455737"/>
            <a:ext cx="5124450" cy="49625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4EC761-2FEE-FC53-74F3-035F17E2667B}"/>
              </a:ext>
            </a:extLst>
          </p:cNvPr>
          <p:cNvSpPr txBox="1"/>
          <p:nvPr/>
        </p:nvSpPr>
        <p:spPr>
          <a:xfrm>
            <a:off x="6349999" y="1523999"/>
            <a:ext cx="445911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No Interaction Clear Through Plot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No Difference In Anova Across Fixed Levels Either</a:t>
            </a: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4307B06B-70CE-F7C7-D66A-63AE5F354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730" y="4591988"/>
            <a:ext cx="5489222" cy="2174685"/>
          </a:xfrm>
          <a:prstGeom prst="rect">
            <a:avLst/>
          </a:prstGeom>
        </p:spPr>
      </p:pic>
      <p:pic>
        <p:nvPicPr>
          <p:cNvPr id="11" name="Picture 10" descr="A black and white screen with numbers&#10;&#10;Description automatically generated">
            <a:extLst>
              <a:ext uri="{FF2B5EF4-FFF2-40B4-BE49-F238E27FC236}">
                <a16:creationId xmlns:a16="http://schemas.microsoft.com/office/drawing/2014/main" id="{4F322604-0155-0E86-13E6-362BC4B291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0617" y="2770686"/>
            <a:ext cx="5503334" cy="182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34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DylanVTI">
  <a:themeElements>
    <a:clrScheme name="DylanVTI">
      <a:dk1>
        <a:sysClr val="windowText" lastClr="000000"/>
      </a:dk1>
      <a:lt1>
        <a:sysClr val="window" lastClr="FFFFFF"/>
      </a:lt1>
      <a:dk2>
        <a:srgbClr val="1A1A33"/>
      </a:dk2>
      <a:lt2>
        <a:srgbClr val="EEFFE3"/>
      </a:lt2>
      <a:accent1>
        <a:srgbClr val="5C40EF"/>
      </a:accent1>
      <a:accent2>
        <a:srgbClr val="B8A0F8"/>
      </a:accent2>
      <a:accent3>
        <a:srgbClr val="00C777"/>
      </a:accent3>
      <a:accent4>
        <a:srgbClr val="005A66"/>
      </a:accent4>
      <a:accent5>
        <a:srgbClr val="9956EA"/>
      </a:accent5>
      <a:accent6>
        <a:srgbClr val="9BBB25"/>
      </a:accent6>
      <a:hlink>
        <a:srgbClr val="674CF0"/>
      </a:hlink>
      <a:folHlink>
        <a:srgbClr val="B53699"/>
      </a:folHlink>
    </a:clrScheme>
    <a:fontScheme name="DylanVTI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Dylan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lanVTI" id="{CD0E21EA-FD0B-4FCD-9D95-B274E3CB7535}" vid="{F2F2D961-94DA-46D9-ABD7-77D6D5FB2C2D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7805C9A-C9AC-B24F-B0DB-378A70EF08F9}">
  <we:reference id="wa200003964" version="1.0.0.0" store="en-US" storeType="OMEX"/>
  <we:alternateReferences>
    <we:reference id="WA200003964" version="1.0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DylanVTI</vt:lpstr>
      <vt:lpstr>Analyzing File Processing Time Using  A 2X2X3 Design</vt:lpstr>
      <vt:lpstr>Purpose of Presentation</vt:lpstr>
      <vt:lpstr>Design  </vt:lpstr>
      <vt:lpstr>Data Gathering Methodology</vt:lpstr>
      <vt:lpstr>Checking Assumptions</vt:lpstr>
      <vt:lpstr>Box-Cox Attempt</vt:lpstr>
      <vt:lpstr>Test For Interactions</vt:lpstr>
      <vt:lpstr>Permutation Methods</vt:lpstr>
      <vt:lpstr>PowerPoint Presentation</vt:lpstr>
      <vt:lpstr>Work With Contrasts</vt:lpstr>
      <vt:lpstr>In Review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Castro Cea, Pedro</dc:creator>
  <cp:revision>2</cp:revision>
  <dcterms:created xsi:type="dcterms:W3CDTF">2024-11-26T02:01:02Z</dcterms:created>
  <dcterms:modified xsi:type="dcterms:W3CDTF">2025-08-06T13:52:11Z</dcterms:modified>
</cp:coreProperties>
</file>

<file path=docProps/thumbnail.jpeg>
</file>